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7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5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3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7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0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84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9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6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2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C09BB-F9F8-9A4D-AC24-D248256D4497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E638B-1C6B-884B-AB92-72466E3EC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tiai10/awsub/blob/master/core/job_construct.g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tiai10/daa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github.com/otiai10/awsub/issu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wsub/la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tiai10/awsu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FCDC-617B-2C4C-8E5A-7765895AC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2011602"/>
            <a:ext cx="84201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Extended ETL Framework</a:t>
            </a:r>
            <a:br>
              <a:rPr lang="en-US" dirty="0"/>
            </a:br>
            <a:r>
              <a:rPr lang="en-US" dirty="0"/>
              <a:t>on Cloud  Resources</a:t>
            </a:r>
            <a:br>
              <a:rPr lang="en-US" dirty="0"/>
            </a:br>
            <a:r>
              <a:rPr lang="en-US" dirty="0"/>
              <a:t>and its engine </a:t>
            </a:r>
            <a:r>
              <a:rPr lang="en-US" b="1" dirty="0"/>
              <a:t>“</a:t>
            </a:r>
            <a:r>
              <a:rPr lang="en-US" b="1" dirty="0" err="1"/>
              <a:t>awsub</a:t>
            </a:r>
            <a:r>
              <a:rPr lang="en-US" b="1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CDC55-A0CD-8D46-8AEF-1D18F1BB1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50" y="4938460"/>
            <a:ext cx="8420100" cy="1655762"/>
          </a:xfrm>
        </p:spPr>
        <p:txBody>
          <a:bodyPr/>
          <a:lstStyle/>
          <a:p>
            <a:r>
              <a:rPr lang="en-US" dirty="0" err="1"/>
              <a:t>Hiromu</a:t>
            </a:r>
            <a:r>
              <a:rPr lang="en-US" dirty="0"/>
              <a:t> OCHIAI, Kenichi Chiba, Ai Okada and Yuichi </a:t>
            </a:r>
            <a:r>
              <a:rPr lang="en-US" dirty="0" err="1"/>
              <a:t>Shiraishi</a:t>
            </a:r>
            <a:endParaRPr lang="en-US" dirty="0"/>
          </a:p>
          <a:p>
            <a:r>
              <a:rPr lang="en-US" dirty="0"/>
              <a:t>National Cancer Center Japan</a:t>
            </a:r>
          </a:p>
        </p:txBody>
      </p:sp>
    </p:spTree>
    <p:extLst>
      <p:ext uri="{BB962C8B-B14F-4D97-AF65-F5344CB8AC3E}">
        <p14:creationId xmlns:p14="http://schemas.microsoft.com/office/powerpoint/2010/main" val="310798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Container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833352" cy="1232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By using “</a:t>
            </a:r>
            <a:r>
              <a:rPr lang="en-US" dirty="0" err="1"/>
              <a:t>awsub</a:t>
            </a:r>
            <a:r>
              <a:rPr lang="en-US" dirty="0"/>
              <a:t>”, user can execute any script on any runtime by any number of concurrency. This is implemented by container technology powered by Docker.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04469-51FE-3944-9C6E-54E23781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487735"/>
            <a:ext cx="5465120" cy="4031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B0671-349B-FC4B-8271-60B632D2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535" y="2976859"/>
            <a:ext cx="3266855" cy="22700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76936D-D552-BF42-A47F-526786234932}"/>
              </a:ext>
            </a:extLst>
          </p:cNvPr>
          <p:cNvSpPr/>
          <p:nvPr/>
        </p:nvSpPr>
        <p:spPr>
          <a:xfrm>
            <a:off x="6354501" y="5596270"/>
            <a:ext cx="27764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/otiai10/</a:t>
            </a:r>
            <a:r>
              <a:rPr lang="en-US" dirty="0" err="1">
                <a:hlinkClick r:id="rId4"/>
              </a:rPr>
              <a:t>awsub</a:t>
            </a:r>
            <a:r>
              <a:rPr lang="en-US" dirty="0">
                <a:hlinkClick r:id="rId4"/>
              </a:rPr>
              <a:t>/blob/master/core/</a:t>
            </a:r>
            <a:r>
              <a:rPr lang="en-US" dirty="0" err="1">
                <a:hlinkClick r:id="rId4"/>
              </a:rPr>
              <a:t>job_construct.go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53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Application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255326"/>
            <a:ext cx="8833352" cy="1232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Thanks for </a:t>
            </a:r>
            <a:r>
              <a:rPr lang="en-US" b="1" i="1" dirty="0"/>
              <a:t>Docker</a:t>
            </a:r>
            <a:r>
              <a:rPr lang="en-US" dirty="0"/>
              <a:t> to be implemented by </a:t>
            </a:r>
            <a:r>
              <a:rPr lang="en-US" b="1" i="1" dirty="0"/>
              <a:t>Go</a:t>
            </a:r>
            <a:r>
              <a:rPr lang="en-US" dirty="0"/>
              <a:t>,  “</a:t>
            </a:r>
            <a:r>
              <a:rPr lang="en-US" dirty="0" err="1"/>
              <a:t>awsub</a:t>
            </a:r>
            <a:r>
              <a:rPr lang="en-US" dirty="0"/>
              <a:t>” is using </a:t>
            </a:r>
            <a:r>
              <a:rPr lang="en-US" b="1" i="1" dirty="0"/>
              <a:t>Docker</a:t>
            </a:r>
            <a:r>
              <a:rPr lang="en-US" dirty="0"/>
              <a:t> source code directly as library SDK.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4B487-5D55-DA4E-94BB-87E393DFC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9" y="2242352"/>
            <a:ext cx="3080735" cy="2541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12CA7-A769-A149-BFAF-00FBCC784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30" y="2075353"/>
            <a:ext cx="2875606" cy="28756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D140CF-1042-E34F-B839-9DF79064377B}"/>
              </a:ext>
            </a:extLst>
          </p:cNvPr>
          <p:cNvSpPr/>
          <p:nvPr/>
        </p:nvSpPr>
        <p:spPr>
          <a:xfrm>
            <a:off x="3779176" y="3140131"/>
            <a:ext cx="3257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/otiai10/</a:t>
            </a:r>
            <a:r>
              <a:rPr lang="en-US" dirty="0" err="1">
                <a:hlinkClick r:id="rId4"/>
              </a:rPr>
              <a:t>daap</a:t>
            </a:r>
            <a:endParaRPr lang="en-US" dirty="0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BAF8DBD-081F-F540-8433-253994C8D282}"/>
              </a:ext>
            </a:extLst>
          </p:cNvPr>
          <p:cNvSpPr/>
          <p:nvPr/>
        </p:nvSpPr>
        <p:spPr>
          <a:xfrm rot="5400000">
            <a:off x="4509554" y="1508172"/>
            <a:ext cx="1454539" cy="359918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DF5E5-1145-2C40-8057-08F4FF46F6ED}"/>
              </a:ext>
            </a:extLst>
          </p:cNvPr>
          <p:cNvSpPr txBox="1"/>
          <p:nvPr/>
        </p:nvSpPr>
        <p:spPr>
          <a:xfrm>
            <a:off x="3779176" y="4127789"/>
            <a:ext cx="334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Bridge library implemented by Go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F4F414-330F-8641-B758-A4ADB27EEB79}"/>
              </a:ext>
            </a:extLst>
          </p:cNvPr>
          <p:cNvSpPr txBox="1">
            <a:spLocks/>
          </p:cNvSpPr>
          <p:nvPr/>
        </p:nvSpPr>
        <p:spPr>
          <a:xfrm>
            <a:off x="681037" y="4894393"/>
            <a:ext cx="8833352" cy="18536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More advantage of using </a:t>
            </a:r>
            <a:r>
              <a:rPr lang="en-US" b="1" i="1" dirty="0"/>
              <a:t>Go</a:t>
            </a:r>
            <a:r>
              <a:rPr lang="en-US" dirty="0"/>
              <a:t> for “</a:t>
            </a:r>
            <a:r>
              <a:rPr lang="en-US" dirty="0" err="1"/>
              <a:t>awsub</a:t>
            </a:r>
            <a:r>
              <a:rPr lang="en-US" dirty="0"/>
              <a:t>”</a:t>
            </a:r>
          </a:p>
          <a:p>
            <a:r>
              <a:rPr lang="en-US" dirty="0"/>
              <a:t>Static types</a:t>
            </a:r>
          </a:p>
          <a:p>
            <a:r>
              <a:rPr lang="en-US" dirty="0"/>
              <a:t>Parallelization by goroutine</a:t>
            </a:r>
          </a:p>
          <a:p>
            <a:r>
              <a:rPr lang="en-US" dirty="0"/>
              <a:t>Cross compiling binary for multiple platforms</a:t>
            </a:r>
          </a:p>
        </p:txBody>
      </p:sp>
    </p:spTree>
    <p:extLst>
      <p:ext uri="{BB962C8B-B14F-4D97-AF65-F5344CB8AC3E}">
        <p14:creationId xmlns:p14="http://schemas.microsoft.com/office/powerpoint/2010/main" val="161150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725576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Any questions and feature requests are welcome!!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915082"/>
            <a:ext cx="8833352" cy="1232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Feel free to post any questions / issues on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/otiai10/</a:t>
            </a:r>
            <a:r>
              <a:rPr lang="en-US" dirty="0" err="1">
                <a:hlinkClick r:id="rId2"/>
              </a:rPr>
              <a:t>awsub</a:t>
            </a:r>
            <a:r>
              <a:rPr lang="en-US" dirty="0">
                <a:hlinkClick r:id="rId2"/>
              </a:rPr>
              <a:t>/issues </a:t>
            </a:r>
            <a:r>
              <a:rPr lang="en-US" dirty="0"/>
              <a:t>, or just put questions here!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86B10-B03E-4148-B7B7-49A21F6B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4942390"/>
            <a:ext cx="1650142" cy="1650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2D39B-31B0-9949-AD73-A4197D4C4526}"/>
              </a:ext>
            </a:extLst>
          </p:cNvPr>
          <p:cNvSpPr txBox="1"/>
          <p:nvPr/>
        </p:nvSpPr>
        <p:spPr>
          <a:xfrm rot="20763836">
            <a:off x="873248" y="4120053"/>
            <a:ext cx="29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CWL support is coming soon!</a:t>
            </a:r>
          </a:p>
        </p:txBody>
      </p:sp>
    </p:spTree>
    <p:extLst>
      <p:ext uri="{BB962C8B-B14F-4D97-AF65-F5344CB8AC3E}">
        <p14:creationId xmlns:p14="http://schemas.microsoft.com/office/powerpoint/2010/main" val="118785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543925" cy="50057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With the advancement of Cloud Services (which mean IaaS, PaaS, SaaS and so) researchers of biology and bioinformatics started to use cloud resources for genome analysis instead of using on-premise server resources.</a:t>
            </a:r>
          </a:p>
          <a:p>
            <a:pPr marL="0" indent="0">
              <a:buNone/>
            </a:pPr>
            <a:r>
              <a:rPr lang="en-US" dirty="0"/>
              <a:t> Because most bioinformaticians are used to use huge clustered machines, building cluster is one of the way to execute genome analysis on cloud.</a:t>
            </a:r>
          </a:p>
          <a:p>
            <a:pPr marL="0" indent="0">
              <a:buNone/>
            </a:pPr>
            <a:r>
              <a:rPr lang="en-US" dirty="0"/>
              <a:t> Here we suggest using ETL by which cloud resources can be procured more efficiently, and </a:t>
            </a:r>
            <a:r>
              <a:rPr lang="en-US" b="1" dirty="0"/>
              <a:t>“Extended ETL” </a:t>
            </a:r>
            <a:r>
              <a:rPr lang="en-US" dirty="0"/>
              <a:t>which solves potential problems of using plain ETL  for genome analysis. And </a:t>
            </a:r>
            <a:r>
              <a:rPr lang="en-US" b="1" dirty="0"/>
              <a:t>“</a:t>
            </a:r>
            <a:r>
              <a:rPr lang="en-US" b="1" dirty="0" err="1"/>
              <a:t>awsub</a:t>
            </a:r>
            <a:r>
              <a:rPr lang="en-US" b="1" dirty="0"/>
              <a:t>”, </a:t>
            </a:r>
            <a:r>
              <a:rPr lang="en-US" dirty="0"/>
              <a:t>a command line tool, is working implementation of “Extended ETL” you can try.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6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Building Cluster on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543925" cy="17185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 There are some </a:t>
            </a:r>
            <a:r>
              <a:rPr lang="en-US" dirty="0" err="1"/>
              <a:t>softwares</a:t>
            </a:r>
            <a:r>
              <a:rPr lang="en-US" dirty="0"/>
              <a:t> (Galaxy, </a:t>
            </a:r>
            <a:r>
              <a:rPr lang="en-US" dirty="0" err="1"/>
              <a:t>ElastiCluster</a:t>
            </a:r>
            <a:r>
              <a:rPr lang="en-US" dirty="0"/>
              <a:t>, CFN-Cluster, </a:t>
            </a:r>
            <a:r>
              <a:rPr lang="en-US" dirty="0" err="1"/>
              <a:t>etc</a:t>
            </a:r>
            <a:r>
              <a:rPr lang="en-US" dirty="0"/>
              <a:t>…) supporting building cluster on cloud resources. Submitting jobs to scheduler is what most bioinformaticians are used to. But it must have static resources in 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D0C31-7BCF-D545-BF55-49D284F4B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48" y="3269098"/>
            <a:ext cx="6123047" cy="237998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932A13-B118-6947-9E4D-68829A78F61F}"/>
              </a:ext>
            </a:extLst>
          </p:cNvPr>
          <p:cNvSpPr txBox="1">
            <a:spLocks/>
          </p:cNvSpPr>
          <p:nvPr/>
        </p:nvSpPr>
        <p:spPr>
          <a:xfrm>
            <a:off x="681037" y="5809199"/>
            <a:ext cx="8543925" cy="70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CADEF7-4DBE-3146-956A-78CE6A7C14C9}"/>
              </a:ext>
            </a:extLst>
          </p:cNvPr>
          <p:cNvSpPr txBox="1">
            <a:spLocks/>
          </p:cNvSpPr>
          <p:nvPr/>
        </p:nvSpPr>
        <p:spPr>
          <a:xfrm>
            <a:off x="681037" y="5878650"/>
            <a:ext cx="8543925" cy="776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This is an inefficiency of using cloud services, because “Cloud Service” is already-made cluster!</a:t>
            </a:r>
          </a:p>
        </p:txBody>
      </p:sp>
    </p:spTree>
    <p:extLst>
      <p:ext uri="{BB962C8B-B14F-4D97-AF65-F5344CB8AC3E}">
        <p14:creationId xmlns:p14="http://schemas.microsoft.com/office/powerpoint/2010/main" val="376902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On-demand ETL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740754" cy="1826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“ETL” (Extract, Transform, Load) is a data processing model for general purpose. Combining with dynamic resource procurement, “on-demand ETL” works well for genome analysis, without any idling resources on cloud.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8CDC2-A81A-E741-9B8B-0E45818C5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4" y="568164"/>
            <a:ext cx="2419108" cy="51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3FDBE-35DC-574D-8106-2283EC36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76" y="3221763"/>
            <a:ext cx="6173245" cy="33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8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Huge Common Data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740754" cy="1826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using “on-demand ETL” on Cloud, it often matters that common data, reference genome for example, is so huge that network costs and instance time to download them could be a problem.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3FDBE-35DC-574D-8106-2283EC36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3325935"/>
            <a:ext cx="6173245" cy="3359292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C6AC8219-6CCD-554E-B7C7-6DCC12857B83}"/>
              </a:ext>
            </a:extLst>
          </p:cNvPr>
          <p:cNvSpPr/>
          <p:nvPr/>
        </p:nvSpPr>
        <p:spPr>
          <a:xfrm>
            <a:off x="8044405" y="271785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04FBDD-9D9D-B540-8E2A-EC5810B5CEF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201610" y="3325935"/>
            <a:ext cx="3842795" cy="103772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BA91C0-D748-A74D-A39B-D2D8BDCE9487}"/>
              </a:ext>
            </a:extLst>
          </p:cNvPr>
          <p:cNvCxnSpPr>
            <a:stCxn id="4" idx="2"/>
          </p:cNvCxnSpPr>
          <p:nvPr/>
        </p:nvCxnSpPr>
        <p:spPr>
          <a:xfrm flipH="1">
            <a:off x="4952999" y="3325935"/>
            <a:ext cx="3091406" cy="110716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B885E6-3350-4E41-AEEF-42CE73AC084C}"/>
              </a:ext>
            </a:extLst>
          </p:cNvPr>
          <p:cNvCxnSpPr>
            <a:stCxn id="4" idx="2"/>
          </p:cNvCxnSpPr>
          <p:nvPr/>
        </p:nvCxnSpPr>
        <p:spPr>
          <a:xfrm flipH="1">
            <a:off x="5683170" y="3325935"/>
            <a:ext cx="2361235" cy="103772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5B5327-9809-334A-87CE-C60D4B90F144}"/>
              </a:ext>
            </a:extLst>
          </p:cNvPr>
          <p:cNvSpPr txBox="1"/>
          <p:nvPr/>
        </p:nvSpPr>
        <p:spPr>
          <a:xfrm>
            <a:off x="6827134" y="3934011"/>
            <a:ext cx="3078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e.g.</a:t>
            </a:r>
          </a:p>
          <a:p>
            <a:r>
              <a:rPr lang="en-US" sz="2000" dirty="0"/>
              <a:t>About </a:t>
            </a:r>
            <a:r>
              <a:rPr lang="en-US" sz="2000" b="1" dirty="0">
                <a:solidFill>
                  <a:srgbClr val="FF0000"/>
                </a:solidFill>
              </a:rPr>
              <a:t>30GB</a:t>
            </a:r>
            <a:r>
              <a:rPr lang="en-US" sz="2000" dirty="0"/>
              <a:t> reference for executing </a:t>
            </a:r>
            <a:r>
              <a:rPr lang="en-US" sz="2000" b="1" dirty="0">
                <a:solidFill>
                  <a:srgbClr val="FF0000"/>
                </a:solidFill>
              </a:rPr>
              <a:t>STAR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FF0000"/>
                </a:solidFill>
              </a:rPr>
              <a:t>human</a:t>
            </a:r>
            <a:r>
              <a:rPr lang="en-US" sz="2000" dirty="0"/>
              <a:t> </a:t>
            </a:r>
            <a:r>
              <a:rPr lang="en-US" sz="2000" dirty="0" err="1"/>
              <a:t>fastq</a:t>
            </a:r>
            <a:r>
              <a:rPr lang="en-US" sz="2000" dirty="0"/>
              <a:t> samples, and that “30GB” is </a:t>
            </a:r>
            <a:r>
              <a:rPr lang="en-US" sz="2000" b="1" dirty="0">
                <a:solidFill>
                  <a:srgbClr val="FF0000"/>
                </a:solidFill>
              </a:rPr>
              <a:t>downloaded to each</a:t>
            </a:r>
            <a:r>
              <a:rPr lang="en-US" sz="2000" dirty="0"/>
              <a:t> computing node!</a:t>
            </a:r>
          </a:p>
          <a:p>
            <a:endParaRPr lang="en-US" sz="2000" dirty="0"/>
          </a:p>
          <a:p>
            <a:r>
              <a:rPr lang="en-US" sz="2000" dirty="0" err="1"/>
              <a:t>cf</a:t>
            </a:r>
            <a:r>
              <a:rPr lang="en-US" sz="2000" dirty="0"/>
              <a:t>) “</a:t>
            </a:r>
            <a:r>
              <a:rPr lang="en-US" sz="2000" dirty="0" err="1"/>
              <a:t>dsub</a:t>
            </a:r>
            <a:r>
              <a:rPr lang="en-US" sz="2000" dirty="0"/>
              <a:t>” by Google Genomics</a:t>
            </a:r>
          </a:p>
        </p:txBody>
      </p:sp>
    </p:spTree>
    <p:extLst>
      <p:ext uri="{BB962C8B-B14F-4D97-AF65-F5344CB8AC3E}">
        <p14:creationId xmlns:p14="http://schemas.microsoft.com/office/powerpoint/2010/main" val="11040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“</a:t>
            </a:r>
            <a:r>
              <a:rPr lang="en-US" sz="4800" b="1" dirty="0" err="1"/>
              <a:t>ExTL</a:t>
            </a:r>
            <a:r>
              <a:rPr lang="en-US" sz="4800" b="1" dirty="0"/>
              <a:t>”: Extended ETL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740754" cy="1826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suggest a novel framework with advantage to plain ETL model, called “</a:t>
            </a:r>
            <a:r>
              <a:rPr lang="en-US" dirty="0" err="1"/>
              <a:t>ExTL</a:t>
            </a:r>
            <a:r>
              <a:rPr lang="en-US" dirty="0"/>
              <a:t>”: Extended ETL model, in which huge common data are downloaded only once to “Shared Data Instance” and the instance is mounted by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3FDBE-35DC-574D-8106-2283EC36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3592651"/>
            <a:ext cx="5683110" cy="3092575"/>
          </a:xfrm>
          <a:prstGeom prst="rect">
            <a:avLst/>
          </a:prstGeom>
        </p:spPr>
      </p:pic>
      <p:sp>
        <p:nvSpPr>
          <p:cNvPr id="4" name="Can 3">
            <a:extLst>
              <a:ext uri="{FF2B5EF4-FFF2-40B4-BE49-F238E27FC236}">
                <a16:creationId xmlns:a16="http://schemas.microsoft.com/office/drawing/2014/main" id="{C6AC8219-6CCD-554E-B7C7-6DCC12857B83}"/>
              </a:ext>
            </a:extLst>
          </p:cNvPr>
          <p:cNvSpPr/>
          <p:nvPr/>
        </p:nvSpPr>
        <p:spPr>
          <a:xfrm>
            <a:off x="8044405" y="2717859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B885E6-3350-4E41-AEEF-42CE73AC084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029342" y="3325935"/>
            <a:ext cx="1015063" cy="101444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5B5327-9809-334A-87CE-C60D4B90F144}"/>
              </a:ext>
            </a:extLst>
          </p:cNvPr>
          <p:cNvSpPr txBox="1"/>
          <p:nvPr/>
        </p:nvSpPr>
        <p:spPr>
          <a:xfrm>
            <a:off x="6827134" y="5052629"/>
            <a:ext cx="30788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e.g.</a:t>
            </a:r>
          </a:p>
          <a:p>
            <a:r>
              <a:rPr lang="en-US" sz="2000" dirty="0"/>
              <a:t>This model can save network traffic</a:t>
            </a:r>
          </a:p>
          <a:p>
            <a:r>
              <a:rPr lang="en-US" sz="2000" dirty="0"/>
              <a:t>by </a:t>
            </a:r>
            <a:r>
              <a:rPr lang="en-US" sz="2000" b="1" dirty="0">
                <a:solidFill>
                  <a:srgbClr val="FF0000"/>
                </a:solidFill>
              </a:rPr>
              <a:t>30GB * (n – 1)</a:t>
            </a:r>
          </a:p>
          <a:p>
            <a:r>
              <a:rPr lang="en-US" sz="2000" b="1" dirty="0"/>
              <a:t>(n = number of samples)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04C8B4-3B01-1E4C-BEB2-43CAA0A4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615" y="4018763"/>
            <a:ext cx="1407726" cy="140772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CFAF6E-3562-5548-82CD-3640B3C213B8}"/>
              </a:ext>
            </a:extLst>
          </p:cNvPr>
          <p:cNvCxnSpPr>
            <a:cxnSpLocks/>
          </p:cNvCxnSpPr>
          <p:nvPr/>
        </p:nvCxnSpPr>
        <p:spPr>
          <a:xfrm flipV="1">
            <a:off x="3928671" y="4362773"/>
            <a:ext cx="2333233" cy="26109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12D4F-F31F-F745-8428-8A281AAC35F1}"/>
              </a:ext>
            </a:extLst>
          </p:cNvPr>
          <p:cNvCxnSpPr>
            <a:cxnSpLocks/>
          </p:cNvCxnSpPr>
          <p:nvPr/>
        </p:nvCxnSpPr>
        <p:spPr>
          <a:xfrm flipV="1">
            <a:off x="4560425" y="4515173"/>
            <a:ext cx="1853879" cy="207453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9F296B-D230-FF4C-9091-9F04B4B3D5B6}"/>
              </a:ext>
            </a:extLst>
          </p:cNvPr>
          <p:cNvCxnSpPr>
            <a:cxnSpLocks/>
          </p:cNvCxnSpPr>
          <p:nvPr/>
        </p:nvCxnSpPr>
        <p:spPr>
          <a:xfrm flipV="1">
            <a:off x="4952999" y="4667573"/>
            <a:ext cx="1613705" cy="18057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56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Performance evaluation of </a:t>
            </a:r>
            <a:r>
              <a:rPr lang="en-US" sz="4800" b="1" dirty="0" err="1"/>
              <a:t>ExTL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543924" cy="1371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ExTL</a:t>
            </a:r>
            <a:r>
              <a:rPr lang="en-US" dirty="0"/>
              <a:t> bundles duplicated downloading and the “Shared Data Instance (SDI)” is to be mounted by multiple computing nodes (with NFS in our implementation).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932A13-B118-6947-9E4D-68829A78F61F}"/>
              </a:ext>
            </a:extLst>
          </p:cNvPr>
          <p:cNvSpPr txBox="1">
            <a:spLocks/>
          </p:cNvSpPr>
          <p:nvPr/>
        </p:nvSpPr>
        <p:spPr>
          <a:xfrm>
            <a:off x="681037" y="5809199"/>
            <a:ext cx="8543925" cy="70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E49AE-FD65-C34A-9BAE-D15551B0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61" y="2766349"/>
            <a:ext cx="6004248" cy="3752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B7A372-BD66-5240-80F1-283337D10ECD}"/>
              </a:ext>
            </a:extLst>
          </p:cNvPr>
          <p:cNvSpPr txBox="1"/>
          <p:nvPr/>
        </p:nvSpPr>
        <p:spPr>
          <a:xfrm>
            <a:off x="6504972" y="2766348"/>
            <a:ext cx="303486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figure describes how long STAR-alignment (RNA-</a:t>
            </a:r>
            <a:r>
              <a:rPr lang="en-US" sz="2000" dirty="0" err="1"/>
              <a:t>seq</a:t>
            </a:r>
            <a:r>
              <a:rPr lang="en-US" sz="2000" dirty="0"/>
              <a:t>) takes time by number of concurrency for </a:t>
            </a:r>
            <a:r>
              <a:rPr lang="en-US" sz="2000" dirty="0" err="1"/>
              <a:t>fastq</a:t>
            </a:r>
            <a:r>
              <a:rPr lang="en-US" sz="2000" dirty="0"/>
              <a:t> samples.</a:t>
            </a:r>
          </a:p>
          <a:p>
            <a:endParaRPr lang="en-US" sz="2000" dirty="0"/>
          </a:p>
          <a:p>
            <a:r>
              <a:rPr lang="en-US" sz="2000" dirty="0"/>
              <a:t>When using poor instance type for SDI, the execution time spikes heavily according to the concurrency.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D13DB-C170-2746-8B3D-C2BA563A582E}"/>
              </a:ext>
            </a:extLst>
          </p:cNvPr>
          <p:cNvSpPr txBox="1"/>
          <p:nvPr/>
        </p:nvSpPr>
        <p:spPr>
          <a:xfrm>
            <a:off x="1122743" y="3229337"/>
            <a:ext cx="37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Workflow: </a:t>
            </a:r>
            <a:r>
              <a:rPr lang="en-US" i="1" dirty="0"/>
              <a:t>STAR alignment</a:t>
            </a:r>
          </a:p>
          <a:p>
            <a:r>
              <a:rPr lang="en-US" dirty="0"/>
              <a:t>Reference: </a:t>
            </a:r>
            <a:r>
              <a:rPr lang="en-US" i="1" dirty="0"/>
              <a:t>GRCh37</a:t>
            </a:r>
            <a:r>
              <a:rPr lang="en-US" dirty="0"/>
              <a:t> (</a:t>
            </a:r>
            <a:r>
              <a:rPr lang="en-US" altLang="ja-JP" dirty="0"/>
              <a:t>≒ 30GB)</a:t>
            </a:r>
          </a:p>
          <a:p>
            <a:r>
              <a:rPr lang="en-US" dirty="0" err="1"/>
              <a:t>Fastq</a:t>
            </a:r>
            <a:r>
              <a:rPr lang="en-US" dirty="0"/>
              <a:t>: </a:t>
            </a:r>
            <a:r>
              <a:rPr lang="en-US" i="1" dirty="0"/>
              <a:t>G41726.MCF7 </a:t>
            </a:r>
            <a:r>
              <a:rPr lang="en-US" dirty="0"/>
              <a:t>(</a:t>
            </a:r>
            <a:r>
              <a:rPr lang="ja-JP" altLang="en-US"/>
              <a:t>≒</a:t>
            </a:r>
            <a:r>
              <a:rPr lang="en-US" altLang="ja-JP" dirty="0"/>
              <a:t> 18+18 GB)</a:t>
            </a:r>
          </a:p>
          <a:p>
            <a:r>
              <a:rPr lang="en-US" altLang="ja-JP" dirty="0"/>
              <a:t>Engine: </a:t>
            </a:r>
            <a:r>
              <a:rPr lang="en-US" altLang="ja-JP" i="1" dirty="0" err="1"/>
              <a:t>awsub</a:t>
            </a:r>
            <a:endParaRPr lang="en-US" altLang="ja-JP" i="1" dirty="0"/>
          </a:p>
        </p:txBody>
      </p:sp>
    </p:spTree>
    <p:extLst>
      <p:ext uri="{BB962C8B-B14F-4D97-AF65-F5344CB8AC3E}">
        <p14:creationId xmlns:p14="http://schemas.microsoft.com/office/powerpoint/2010/main" val="2083654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Price evaluation of </a:t>
            </a:r>
            <a:r>
              <a:rPr lang="en-US" sz="4800" b="1" dirty="0" err="1"/>
              <a:t>ExTL</a:t>
            </a:r>
            <a:r>
              <a:rPr lang="en-US" sz="4800" b="1" dirty="0"/>
              <a:t> (logical)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996720" cy="1371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Based on measured time and instance types actually used, the logical price can be evaluated for this example workflow.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4BF47-8F77-194C-B8AC-48E4B9083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96" y="2480048"/>
            <a:ext cx="6218527" cy="3886031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801997AF-D3DE-6441-B1DF-D071EF84750B}"/>
              </a:ext>
            </a:extLst>
          </p:cNvPr>
          <p:cNvSpPr/>
          <p:nvPr/>
        </p:nvSpPr>
        <p:spPr>
          <a:xfrm rot="5400000">
            <a:off x="1562582" y="3587509"/>
            <a:ext cx="567159" cy="1678330"/>
          </a:xfrm>
          <a:prstGeom prst="leftBrac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2B901-86F1-814C-A3BC-AEF0E44D4F27}"/>
              </a:ext>
            </a:extLst>
          </p:cNvPr>
          <p:cNvSpPr txBox="1"/>
          <p:nvPr/>
        </p:nvSpPr>
        <p:spPr>
          <a:xfrm>
            <a:off x="891250" y="3149757"/>
            <a:ext cx="2071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Num</a:t>
            </a:r>
            <a:r>
              <a:rPr lang="en-US" sz="1600" dirty="0"/>
              <a:t> of concurrency where </a:t>
            </a:r>
            <a:r>
              <a:rPr lang="en-US" sz="1600" b="1" dirty="0"/>
              <a:t>plain ETL </a:t>
            </a:r>
            <a:r>
              <a:rPr lang="en-US" sz="1600" dirty="0"/>
              <a:t>has cost advantage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6196609-8AD4-4547-97A9-E0D823936091}"/>
              </a:ext>
            </a:extLst>
          </p:cNvPr>
          <p:cNvSpPr/>
          <p:nvPr/>
        </p:nvSpPr>
        <p:spPr>
          <a:xfrm rot="5400000">
            <a:off x="4123802" y="2826797"/>
            <a:ext cx="567159" cy="3199758"/>
          </a:xfrm>
          <a:prstGeom prst="leftBrac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49013-D3F6-A140-8440-72BE432774CA}"/>
              </a:ext>
            </a:extLst>
          </p:cNvPr>
          <p:cNvSpPr txBox="1"/>
          <p:nvPr/>
        </p:nvSpPr>
        <p:spPr>
          <a:xfrm>
            <a:off x="3396497" y="3554094"/>
            <a:ext cx="2506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ExTL</a:t>
            </a:r>
            <a:r>
              <a:rPr lang="en-US" sz="1600" dirty="0"/>
              <a:t> has cost advantage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1D3A52-8FBD-1D43-B7CE-F0A9D7D1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23" y="2557349"/>
            <a:ext cx="2988835" cy="21281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3A4413-ECAA-D34B-A24F-2DC4EC0E78A7}"/>
              </a:ext>
            </a:extLst>
          </p:cNvPr>
          <p:cNvSpPr txBox="1"/>
          <p:nvPr/>
        </p:nvSpPr>
        <p:spPr>
          <a:xfrm>
            <a:off x="6688923" y="4847149"/>
            <a:ext cx="3324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calculation logic are described on</a:t>
            </a:r>
          </a:p>
          <a:p>
            <a:r>
              <a:rPr lang="en-US" dirty="0">
                <a:hlinkClick r:id="rId4"/>
              </a:rPr>
              <a:t>https://github.com/awsub/lab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it out and star ;)</a:t>
            </a:r>
          </a:p>
        </p:txBody>
      </p:sp>
    </p:spTree>
    <p:extLst>
      <p:ext uri="{BB962C8B-B14F-4D97-AF65-F5344CB8AC3E}">
        <p14:creationId xmlns:p14="http://schemas.microsoft.com/office/powerpoint/2010/main" val="43557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2D4E-15EB-F14B-967F-9344A0088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494082"/>
            <a:ext cx="8543925" cy="584442"/>
          </a:xfrm>
        </p:spPr>
        <p:txBody>
          <a:bodyPr>
            <a:noAutofit/>
          </a:bodyPr>
          <a:lstStyle/>
          <a:p>
            <a:r>
              <a:rPr lang="en-US" sz="4800" b="1" dirty="0"/>
              <a:t>All is Implemented by “</a:t>
            </a:r>
            <a:r>
              <a:rPr lang="en-US" sz="4800" b="1" dirty="0" err="1"/>
              <a:t>awsub</a:t>
            </a:r>
            <a:r>
              <a:rPr lang="en-US" sz="4800" b="1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96C2-BB2D-B94E-BD90-2D542F56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8" y="1395044"/>
            <a:ext cx="8543925" cy="1301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We implemented a command line tool “</a:t>
            </a:r>
            <a:r>
              <a:rPr lang="en-US" dirty="0" err="1"/>
              <a:t>awsub</a:t>
            </a:r>
            <a:r>
              <a:rPr lang="en-US" dirty="0"/>
              <a:t>”, which is an engine for both ETL and </a:t>
            </a:r>
            <a:r>
              <a:rPr lang="en-US" dirty="0" err="1"/>
              <a:t>ExTL</a:t>
            </a:r>
            <a:r>
              <a:rPr lang="en-US" dirty="0"/>
              <a:t> on multiple* cloud services. (* ETL on AWS and GCP, </a:t>
            </a:r>
            <a:r>
              <a:rPr lang="en-US" dirty="0" err="1"/>
              <a:t>ExTL</a:t>
            </a:r>
            <a:r>
              <a:rPr lang="en-US" dirty="0"/>
              <a:t> on AWS so far)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88C0C-E8FE-1345-AAC9-75A10E74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696901"/>
            <a:ext cx="2013995" cy="2013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FF051-0AF1-2F4F-BBAA-0EC52116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069" y="2696901"/>
            <a:ext cx="3140893" cy="3918805"/>
          </a:xfrm>
          <a:prstGeom prst="rect">
            <a:avLst/>
          </a:prstGeom>
        </p:spPr>
      </p:pic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169910B0-0CA2-3841-BA14-6043E7A1D52B}"/>
              </a:ext>
            </a:extLst>
          </p:cNvPr>
          <p:cNvSpPr/>
          <p:nvPr/>
        </p:nvSpPr>
        <p:spPr>
          <a:xfrm>
            <a:off x="2690382" y="3519232"/>
            <a:ext cx="3489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4"/>
              </a:rPr>
              <a:t>https://</a:t>
            </a:r>
            <a:r>
              <a:rPr lang="en-US" b="1" dirty="0" err="1">
                <a:hlinkClick r:id="rId4"/>
              </a:rPr>
              <a:t>github.com</a:t>
            </a:r>
            <a:r>
              <a:rPr lang="en-US" b="1" dirty="0">
                <a:hlinkClick r:id="rId4"/>
              </a:rPr>
              <a:t>/otiai10/</a:t>
            </a:r>
            <a:r>
              <a:rPr lang="en-US" b="1" dirty="0" err="1">
                <a:hlinkClick r:id="rId4"/>
              </a:rPr>
              <a:t>awsub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558C1-5682-DA41-9562-453B2924C841}"/>
              </a:ext>
            </a:extLst>
          </p:cNvPr>
          <p:cNvSpPr txBox="1"/>
          <p:nvPr/>
        </p:nvSpPr>
        <p:spPr>
          <a:xfrm>
            <a:off x="681037" y="4933062"/>
            <a:ext cx="540303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aco" pitchFamily="2" charset="0"/>
              </a:rPr>
              <a:t>$ </a:t>
            </a:r>
            <a:r>
              <a:rPr lang="en-US" sz="1200" dirty="0" err="1">
                <a:latin typeface="Monaco" pitchFamily="2" charset="0"/>
              </a:rPr>
              <a:t>awsub</a:t>
            </a:r>
            <a:r>
              <a:rPr lang="en-US" sz="1200" dirty="0">
                <a:latin typeface="Monaco" pitchFamily="2" charset="0"/>
              </a:rPr>
              <a:t> \</a:t>
            </a:r>
          </a:p>
          <a:p>
            <a:r>
              <a:rPr lang="en-US" sz="1200" dirty="0">
                <a:latin typeface="Monaco" pitchFamily="2" charset="0"/>
              </a:rPr>
              <a:t>    --script ./my-</a:t>
            </a:r>
            <a:r>
              <a:rPr lang="en-US" sz="1200" dirty="0" err="1">
                <a:latin typeface="Monaco" pitchFamily="2" charset="0"/>
              </a:rPr>
              <a:t>workflow.sh</a:t>
            </a:r>
            <a:r>
              <a:rPr lang="en-US" sz="1200" dirty="0">
                <a:latin typeface="Monaco" pitchFamily="2" charset="0"/>
              </a:rPr>
              <a:t> \</a:t>
            </a:r>
          </a:p>
          <a:p>
            <a:r>
              <a:rPr lang="en-US" sz="1200" dirty="0">
                <a:latin typeface="Monaco" pitchFamily="2" charset="0"/>
              </a:rPr>
              <a:t>    --image your/docker-image \</a:t>
            </a:r>
          </a:p>
          <a:p>
            <a:r>
              <a:rPr lang="en-US" sz="1200" dirty="0">
                <a:latin typeface="Monaco" pitchFamily="2" charset="0"/>
              </a:rPr>
              <a:t>    --tasks ./input-files-location-</a:t>
            </a:r>
            <a:r>
              <a:rPr lang="en-US" sz="1200" dirty="0" err="1">
                <a:latin typeface="Monaco" pitchFamily="2" charset="0"/>
              </a:rPr>
              <a:t>list.csv</a:t>
            </a:r>
            <a:r>
              <a:rPr lang="en-US" sz="1200" dirty="0">
                <a:latin typeface="Monaco" pitchFamily="2" charset="0"/>
              </a:rPr>
              <a:t> \</a:t>
            </a:r>
          </a:p>
          <a:p>
            <a:r>
              <a:rPr lang="en-US" sz="1200" dirty="0">
                <a:latin typeface="Monaco" pitchFamily="2" charset="0"/>
              </a:rPr>
              <a:t>    --</a:t>
            </a:r>
            <a:r>
              <a:rPr lang="en-US" sz="1200" dirty="0" err="1">
                <a:latin typeface="Monaco" pitchFamily="2" charset="0"/>
              </a:rPr>
              <a:t>aws</a:t>
            </a:r>
            <a:r>
              <a:rPr lang="en-US" sz="1200" dirty="0">
                <a:latin typeface="Monaco" pitchFamily="2" charset="0"/>
              </a:rPr>
              <a:t>-instance-type m4.16xlarge \ # if you want ;)</a:t>
            </a:r>
          </a:p>
          <a:p>
            <a:r>
              <a:rPr lang="en-US" sz="1200" dirty="0">
                <a:latin typeface="Monaco" pitchFamily="2" charset="0"/>
              </a:rPr>
              <a:t>    --verbose</a:t>
            </a:r>
          </a:p>
        </p:txBody>
      </p:sp>
    </p:spTree>
    <p:extLst>
      <p:ext uri="{BB962C8B-B14F-4D97-AF65-F5344CB8AC3E}">
        <p14:creationId xmlns:p14="http://schemas.microsoft.com/office/powerpoint/2010/main" val="67264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804</Words>
  <Application>Microsoft Macintosh PowerPoint</Application>
  <PresentationFormat>A4 Paper (210x297 mm)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游ゴシック</vt:lpstr>
      <vt:lpstr>Arial</vt:lpstr>
      <vt:lpstr>Calibri</vt:lpstr>
      <vt:lpstr>Calibri Light</vt:lpstr>
      <vt:lpstr>Monaco</vt:lpstr>
      <vt:lpstr>Office Theme</vt:lpstr>
      <vt:lpstr>Extended ETL Framework on Cloud  Resources and its engine “awsub”</vt:lpstr>
      <vt:lpstr>Background</vt:lpstr>
      <vt:lpstr>Building Cluster on Cloud</vt:lpstr>
      <vt:lpstr>On-demand ETL model</vt:lpstr>
      <vt:lpstr>Huge Common Data matters</vt:lpstr>
      <vt:lpstr>“ExTL”: Extended ETL model</vt:lpstr>
      <vt:lpstr>Performance evaluation of ExTL</vt:lpstr>
      <vt:lpstr>Price evaluation of ExTL (logical)</vt:lpstr>
      <vt:lpstr>All is Implemented by “awsub”</vt:lpstr>
      <vt:lpstr>Container Architecture</vt:lpstr>
      <vt:lpstr>Application Architecture</vt:lpstr>
      <vt:lpstr>Any questions and feature requests are welcome!!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Extended ETL </dc:title>
  <dc:creator>Microsoft Office User</dc:creator>
  <cp:lastModifiedBy>Microsoft Office User</cp:lastModifiedBy>
  <cp:revision>21</cp:revision>
  <dcterms:created xsi:type="dcterms:W3CDTF">2018-06-23T17:44:53Z</dcterms:created>
  <dcterms:modified xsi:type="dcterms:W3CDTF">2018-06-28T18:36:36Z</dcterms:modified>
</cp:coreProperties>
</file>